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372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8" r:id="rId3"/>
    <p:sldId id="310" r:id="rId4"/>
    <p:sldId id="309" r:id="rId5"/>
    <p:sldId id="311" r:id="rId6"/>
    <p:sldId id="312" r:id="rId7"/>
    <p:sldId id="313" r:id="rId8"/>
    <p:sldId id="318" r:id="rId9"/>
    <p:sldId id="314" r:id="rId10"/>
    <p:sldId id="315" r:id="rId11"/>
    <p:sldId id="316" r:id="rId12"/>
    <p:sldId id="317" r:id="rId13"/>
    <p:sldId id="319" r:id="rId14"/>
    <p:sldId id="307" r:id="rId15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BE89A41-D6F6-42EF-84C2-E2F189844F47}">
          <p14:sldIdLst>
            <p14:sldId id="256"/>
            <p14:sldId id="308"/>
            <p14:sldId id="310"/>
            <p14:sldId id="309"/>
            <p14:sldId id="311"/>
            <p14:sldId id="312"/>
            <p14:sldId id="313"/>
            <p14:sldId id="318"/>
            <p14:sldId id="314"/>
            <p14:sldId id="315"/>
            <p14:sldId id="316"/>
            <p14:sldId id="317"/>
            <p14:sldId id="319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7" pos="3840" userDrawn="1">
          <p15:clr>
            <a:srgbClr val="A4A3A4"/>
          </p15:clr>
        </p15:guide>
        <p15:guide id="18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C"/>
    <a:srgbClr val="6F8DBE"/>
    <a:srgbClr val="FFFF00"/>
    <a:srgbClr val="FFFFFF"/>
    <a:srgbClr val="000000"/>
    <a:srgbClr val="777777"/>
    <a:srgbClr val="3A0000"/>
    <a:srgbClr val="260000"/>
    <a:srgbClr val="1E0007"/>
    <a:srgbClr val="2A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2" autoAdjust="0"/>
    <p:restoredTop sz="50000" autoAdjust="0"/>
  </p:normalViewPr>
  <p:slideViewPr>
    <p:cSldViewPr>
      <p:cViewPr varScale="1">
        <p:scale>
          <a:sx n="50" d="100"/>
          <a:sy n="50" d="100"/>
        </p:scale>
        <p:origin x="796" y="2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402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600" y="102"/>
      </p:cViewPr>
      <p:guideLst>
        <p:guide orient="horz" pos="2145"/>
        <p:guide pos="313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0360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1" y="0"/>
            <a:ext cx="4307047" cy="340360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fld id="{116CA9A1-49A5-4813-BE73-64411D697E83}" type="datetimeFigureOut">
              <a:rPr kumimoji="1" lang="ja-JP" altLang="en-US" smtClean="0"/>
              <a:t>2023/4/22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7" cy="340360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1" y="6465659"/>
            <a:ext cx="4307047" cy="340360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AA2E35D2-4F1F-4BDF-88EC-2B2C6B449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4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0360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1" y="0"/>
            <a:ext cx="4307047" cy="340360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fld id="{BB218005-AB2E-4230-9CBF-EC876F8C3946}" type="datetimeFigureOut">
              <a:rPr kumimoji="1" lang="ja-JP" altLang="en-US" smtClean="0"/>
              <a:t>2023/4/22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09588"/>
            <a:ext cx="4537075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6" tIns="45743" rIns="91486" bIns="4574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5" y="3233420"/>
            <a:ext cx="7951470" cy="3063240"/>
          </a:xfrm>
          <a:prstGeom prst="rect">
            <a:avLst/>
          </a:prstGeom>
        </p:spPr>
        <p:txBody>
          <a:bodyPr vert="horz" lIns="91486" tIns="45743" rIns="91486" bIns="4574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7" cy="340360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1" y="6465659"/>
            <a:ext cx="4307047" cy="340360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AF6E3972-898B-454C-95F2-E930BA80A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73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3972-898B-454C-95F2-E930BA80A49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36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BC2F38E-115D-473A-AA13-8CACDAC407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altLang="ja-JP"/>
              <a:t>© Presentation Design</a:t>
            </a:r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49F1AAF4-136B-49B5-8509-D8D6F5305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76072" y="3085888"/>
            <a:ext cx="10439856" cy="677108"/>
          </a:xfrm>
        </p:spPr>
        <p:txBody>
          <a:bodyPr wrap="square" anchor="t" anchorCtr="0">
            <a:spAutoFit/>
          </a:bodyPr>
          <a:lstStyle>
            <a:lvl1pPr algn="ctr">
              <a:lnSpc>
                <a:spcPct val="110000"/>
              </a:lnSpc>
              <a:defRPr sz="40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23AFDC8E-8CC6-4A7D-AF07-BC3A49D1C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2420888"/>
            <a:ext cx="10439400" cy="4247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52FC0CF8-3490-445C-AAD8-397B8EBA657E}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0" y="0"/>
            <a:ext cx="828000" cy="828000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744DC4E6-6F7C-47AB-8546-70F237955C94}"/>
              </a:ext>
            </a:extLst>
          </p:cNvPr>
          <p:cNvSpPr>
            <a:spLocks noChangeAspect="1"/>
          </p:cNvSpPr>
          <p:nvPr userDrawn="1"/>
        </p:nvSpPr>
        <p:spPr bwMode="auto">
          <a:xfrm flipH="1">
            <a:off x="11364000" y="6030000"/>
            <a:ext cx="828000" cy="828000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783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ブランク（サブカラー｜メイン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799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26B92A0-EDED-4536-9E58-2FBD4765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73A276-5A07-4C72-BB63-F049B1756F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ja-JP"/>
              <a:t>© Presentation Design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C934225-B3D1-4850-857E-182D81C55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1911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ブランク（メインカラー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799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14F7458-3811-4411-A9E0-A6A5FC4B0F7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3B8F83-2622-4E21-9752-B2AD526951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 Presentation Design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7626CC-A741-4F6E-8DF7-50139980DC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2674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ブランク（無彩色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799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5C10651-325F-4FB9-A135-70BFA6055C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 Presentation Design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4AB77E-F94E-4A0E-B493-C443A1D33A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8D07CF8-40DD-4A95-8FC1-F5D0A8B7353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07786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ブランク（ブラック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799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3E49A9F-23EA-4411-8ADD-28B41C64627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6C5FE16-A2DE-473F-AC61-49592F55CE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 Presentation Design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4B76CF-DE85-4A94-8D19-AFDF758ED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4535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06F3A714-952D-4B82-9300-94D328F5BEB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799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BC2F38E-115D-473A-AA13-8CACDAC407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altLang="ja-JP" dirty="0"/>
              <a:t>© Presentation Design</a:t>
            </a:r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49F1AAF4-136B-49B5-8509-D8D6F5305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 bwMode="gray">
          <a:xfrm>
            <a:off x="876072" y="3085888"/>
            <a:ext cx="10439856" cy="677108"/>
          </a:xfrm>
        </p:spPr>
        <p:txBody>
          <a:bodyPr wrap="square" anchor="t" anchorCtr="0">
            <a:spAutoFit/>
          </a:bodyPr>
          <a:lstStyle>
            <a:lvl1pPr algn="ctr">
              <a:lnSpc>
                <a:spcPct val="11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52FC0CF8-3490-445C-AAD8-397B8EBA657E}"/>
              </a:ext>
            </a:extLst>
          </p:cNvPr>
          <p:cNvSpPr>
            <a:spLocks noChangeAspect="1"/>
          </p:cNvSpPr>
          <p:nvPr userDrawn="1"/>
        </p:nvSpPr>
        <p:spPr bwMode="gray">
          <a:xfrm flipV="1">
            <a:off x="0" y="0"/>
            <a:ext cx="828000" cy="828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744DC4E6-6F7C-47AB-8546-70F237955C94}"/>
              </a:ext>
            </a:extLst>
          </p:cNvPr>
          <p:cNvSpPr>
            <a:spLocks noChangeAspect="1"/>
          </p:cNvSpPr>
          <p:nvPr userDrawn="1"/>
        </p:nvSpPr>
        <p:spPr bwMode="gray">
          <a:xfrm flipH="1">
            <a:off x="11364000" y="6030000"/>
            <a:ext cx="828000" cy="828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14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0" y="0"/>
            <a:ext cx="232898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799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xfrm>
            <a:off x="2906584" y="1051200"/>
            <a:ext cx="8409115" cy="396044"/>
          </a:xfrm>
        </p:spPr>
        <p:txBody>
          <a:bodyPr/>
          <a:lstStyle>
            <a:lvl1pPr>
              <a:lnSpc>
                <a:spcPct val="11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0"/>
            <a:ext cx="232898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799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8D3866-6216-4C8A-916E-396710976F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© Presentation Design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EE96AC-D8C9-4416-968E-5D8A2D44A3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3928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中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799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799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8486" y="2945133"/>
            <a:ext cx="10635028" cy="931738"/>
          </a:xfrm>
          <a:ln w="6350">
            <a:solidFill>
              <a:schemeClr val="tx2"/>
            </a:solidFill>
          </a:ln>
        </p:spPr>
        <p:txBody>
          <a:bodyPr wrap="square" lIns="251999" tIns="251999" rIns="251999" bIns="180000">
            <a:spAutoFit/>
          </a:bodyPr>
          <a:lstStyle>
            <a:lvl1pPr algn="ctr">
              <a:lnSpc>
                <a:spcPct val="120000"/>
              </a:lnSpc>
              <a:defRPr sz="2799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797D66-6B2B-45E3-BE20-BAAF90820D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ja-JP"/>
              <a:t>© Presentation Design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2ECE19-D8AD-4E50-B2B3-CF83747DB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9886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｜2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639763"/>
            <a:ext cx="12192000" cy="3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799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CA3C225-AC47-4EF6-8947-ADB1A48D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13AE47-FD4C-43E4-9ABA-F22918219A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© Presentation Design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C49C2B-E4A3-4368-A638-B00FFF278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0100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｜3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639763"/>
            <a:ext cx="12192000" cy="3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799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CA3C225-AC47-4EF6-8947-ADB1A48D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13AE47-FD4C-43E4-9ABA-F22918219A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© Presentation Design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C49C2B-E4A3-4368-A638-B00FFF278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8383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5178" userDrawn="1">
          <p15:clr>
            <a:srgbClr val="FBAE40"/>
          </p15:clr>
        </p15:guide>
        <p15:guide id="3" pos="2865" userDrawn="1">
          <p15:clr>
            <a:srgbClr val="FBAE40"/>
          </p15:clr>
        </p15:guide>
        <p15:guide id="4" pos="481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足情報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AF9EA8A6-816C-4557-A9F5-2415803B430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799"/>
          </a:p>
        </p:txBody>
      </p:sp>
      <p:sp>
        <p:nvSpPr>
          <p:cNvPr id="7" name="角丸四角形 6"/>
          <p:cNvSpPr/>
          <p:nvPr userDrawn="1"/>
        </p:nvSpPr>
        <p:spPr bwMode="gray">
          <a:xfrm>
            <a:off x="0" y="1"/>
            <a:ext cx="12192000" cy="656692"/>
          </a:xfrm>
          <a:prstGeom prst="roundRect">
            <a:avLst>
              <a:gd name="adj" fmla="val 0"/>
            </a:avLst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0" y="1"/>
            <a:ext cx="12192000" cy="656692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B1E27A7-F85E-4098-A526-D2C45A005A2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78C479-06EF-44C2-8736-BC5FF0B02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© Presentation Design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8843D7-25DC-44DE-8CA7-9F51469C43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1829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補足情報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E19C71F7-DBAE-480A-9026-30B020360793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183223 w 12192000"/>
              <a:gd name="connsiteY0" fmla="*/ 144000 h 6858000"/>
              <a:gd name="connsiteX1" fmla="*/ 144000 w 12192000"/>
              <a:gd name="connsiteY1" fmla="*/ 183223 h 6858000"/>
              <a:gd name="connsiteX2" fmla="*/ 144000 w 12192000"/>
              <a:gd name="connsiteY2" fmla="*/ 6674777 h 6858000"/>
              <a:gd name="connsiteX3" fmla="*/ 183223 w 12192000"/>
              <a:gd name="connsiteY3" fmla="*/ 6714000 h 6858000"/>
              <a:gd name="connsiteX4" fmla="*/ 12008777 w 12192000"/>
              <a:gd name="connsiteY4" fmla="*/ 6714000 h 6858000"/>
              <a:gd name="connsiteX5" fmla="*/ 12048000 w 12192000"/>
              <a:gd name="connsiteY5" fmla="*/ 6674777 h 6858000"/>
              <a:gd name="connsiteX6" fmla="*/ 12048000 w 12192000"/>
              <a:gd name="connsiteY6" fmla="*/ 183223 h 6858000"/>
              <a:gd name="connsiteX7" fmla="*/ 12008777 w 12192000"/>
              <a:gd name="connsiteY7" fmla="*/ 1440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83223" y="144000"/>
                </a:moveTo>
                <a:cubicBezTo>
                  <a:pt x="161561" y="144000"/>
                  <a:pt x="144000" y="161561"/>
                  <a:pt x="144000" y="183223"/>
                </a:cubicBezTo>
                <a:lnTo>
                  <a:pt x="144000" y="6674777"/>
                </a:lnTo>
                <a:cubicBezTo>
                  <a:pt x="144000" y="6696439"/>
                  <a:pt x="161561" y="6714000"/>
                  <a:pt x="183223" y="6714000"/>
                </a:cubicBezTo>
                <a:lnTo>
                  <a:pt x="12008777" y="6714000"/>
                </a:lnTo>
                <a:cubicBezTo>
                  <a:pt x="12030439" y="6714000"/>
                  <a:pt x="12048000" y="6696439"/>
                  <a:pt x="12048000" y="6674777"/>
                </a:cubicBezTo>
                <a:lnTo>
                  <a:pt x="12048000" y="183223"/>
                </a:lnTo>
                <a:cubicBezTo>
                  <a:pt x="12048000" y="161561"/>
                  <a:pt x="12030439" y="144000"/>
                  <a:pt x="12008777" y="1440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800" y="475200"/>
            <a:ext cx="11520000" cy="396044"/>
          </a:xfrm>
        </p:spPr>
        <p:txBody>
          <a:bodyPr/>
          <a:lstStyle>
            <a:lvl1pPr algn="ctr">
              <a:lnSpc>
                <a:spcPct val="110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CC67B7D5-0E54-42C4-902F-5C3D689F18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76299" y="6440400"/>
            <a:ext cx="10439401" cy="265733"/>
          </a:xfrm>
        </p:spPr>
        <p:txBody>
          <a:bodyPr/>
          <a:lstStyle/>
          <a:p>
            <a:r>
              <a:rPr lang="en-US" altLang="ja-JP" dirty="0"/>
              <a:t>© Presentation Design</a:t>
            </a:r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92CC0926-0B0E-4667-8BFE-C5B81525D8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0274" y="6440400"/>
            <a:ext cx="376366" cy="265733"/>
          </a:xfrm>
        </p:spPr>
        <p:txBody>
          <a:bodyPr/>
          <a:lstStyle/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0265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ブランク（ベース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23A8F1-A33D-4AE4-BF35-43FC3E45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AAB6DA2-71E5-43F6-8D48-8532E69246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© Presentation Design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6DC252-7A3C-4D8B-9523-11BEBD217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634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ブランク（サブカラー｜無彩色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799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80A0A7D-BAE1-4625-B950-E4C38A13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B905AC4-E63C-4FC1-B2BC-9CF537226A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© Presentation Design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D7AB175-7137-495A-BD7F-8CFF85DB24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6904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35360" y="152636"/>
            <a:ext cx="1152128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5">
            <a:extLst>
              <a:ext uri="{FF2B5EF4-FFF2-40B4-BE49-F238E27FC236}">
                <a16:creationId xmlns:a16="http://schemas.microsoft.com/office/drawing/2014/main" id="{2564E175-3A7A-493A-A6EC-98C76D805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6299" y="6592266"/>
            <a:ext cx="10439401" cy="265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altLang="ja-JP" dirty="0"/>
              <a:t>© Presentation Design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908CF9-FD2A-43E2-9B37-C2D4E0B82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604" y="6592267"/>
            <a:ext cx="45583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32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0" r:id="rId2"/>
    <p:sldLayoutId id="2147483731" r:id="rId3"/>
    <p:sldLayoutId id="2147483732" r:id="rId4"/>
    <p:sldLayoutId id="2147483745" r:id="rId5"/>
    <p:sldLayoutId id="2147483733" r:id="rId6"/>
    <p:sldLayoutId id="2147483734" r:id="rId7"/>
    <p:sldLayoutId id="2147483735" r:id="rId8"/>
    <p:sldLayoutId id="2147483741" r:id="rId9"/>
    <p:sldLayoutId id="2147483740" r:id="rId10"/>
    <p:sldLayoutId id="2147483736" r:id="rId11"/>
    <p:sldLayoutId id="2147483737" r:id="rId12"/>
    <p:sldLayoutId id="2147483742" r:id="rId13"/>
    <p:sldLayoutId id="2147483744" r:id="rId14"/>
  </p:sldLayoutIdLst>
  <p:hf hdr="0" ftr="0" dt="0"/>
  <p:txStyles>
    <p:titleStyle>
      <a:lvl1pPr algn="l" defTabSz="914126" rtl="0" eaLnBrk="1" latinLnBrk="0" hangingPunct="1">
        <a:lnSpc>
          <a:spcPct val="110000"/>
        </a:lnSpc>
        <a:spcBef>
          <a:spcPct val="0"/>
        </a:spcBef>
        <a:buNone/>
        <a:defRPr kumimoji="1" sz="2399" kern="1200">
          <a:solidFill>
            <a:schemeClr val="tx1"/>
          </a:solidFill>
          <a:latin typeface="+mj-ea"/>
          <a:ea typeface="+mj-ea"/>
          <a:cs typeface="メイリオ" pitchFamily="50" charset="-128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kumimoji="1"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itchFamily="34" charset="0"/>
        <a:buChar char="–"/>
        <a:defRPr kumimoji="1"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6" pos="7129" userDrawn="1">
          <p15:clr>
            <a:srgbClr val="F26B43"/>
          </p15:clr>
        </p15:guide>
        <p15:guide id="7" orient="horz" pos="414" userDrawn="1">
          <p15:clr>
            <a:srgbClr val="F26B43"/>
          </p15:clr>
        </p15:guide>
        <p15:guide id="10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タイトル 1"/>
          <p:cNvSpPr>
            <a:spLocks noGrp="1"/>
          </p:cNvSpPr>
          <p:nvPr>
            <p:ph type="ctrTitle" idx="4294967295"/>
          </p:nvPr>
        </p:nvSpPr>
        <p:spPr>
          <a:xfrm>
            <a:off x="767408" y="931895"/>
            <a:ext cx="8100900" cy="1394772"/>
          </a:xfrm>
        </p:spPr>
        <p:txBody>
          <a:bodyPr>
            <a:noAutofit/>
          </a:bodyPr>
          <a:lstStyle/>
          <a:p>
            <a:pPr algn="l"/>
            <a:r>
              <a:rPr lang="ja-JP" altLang="en-US" sz="8000" b="1" dirty="0">
                <a:solidFill>
                  <a:srgbClr val="0071BC"/>
                </a:solidFill>
                <a:latin typeface="+mj-lt"/>
                <a:ea typeface="BIZ UDPゴシック" panose="020B0400000000000000" pitchFamily="50" charset="-128"/>
              </a:rPr>
              <a:t>地区研修協議会</a:t>
            </a:r>
            <a:endParaRPr kumimoji="1" lang="ja-JP" altLang="en-US" sz="8000" b="1" dirty="0">
              <a:solidFill>
                <a:srgbClr val="0071BC"/>
              </a:solidFill>
              <a:latin typeface="+mj-lt"/>
              <a:ea typeface="BIZ UDPゴシック" panose="020B0400000000000000" pitchFamily="50" charset="-128"/>
            </a:endParaRPr>
          </a:p>
        </p:txBody>
      </p:sp>
      <p:sp>
        <p:nvSpPr>
          <p:cNvPr id="55" name="サブタイトル 2"/>
          <p:cNvSpPr txBox="1">
            <a:spLocks/>
          </p:cNvSpPr>
          <p:nvPr/>
        </p:nvSpPr>
        <p:spPr>
          <a:xfrm>
            <a:off x="4979876" y="3784551"/>
            <a:ext cx="6902615" cy="619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/>
                <a:ea typeface="メイリオ"/>
                <a:cs typeface="メイリオ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/>
                <a:ea typeface="メイリオ"/>
                <a:cs typeface="メイリオ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/>
                <a:ea typeface="メイリオ"/>
                <a:cs typeface="メイリオ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/>
                <a:ea typeface="メイリオ"/>
                <a:cs typeface="メイリオ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/>
                <a:ea typeface="メイリオ"/>
                <a:cs typeface="メイリオ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於：ホテルオークラ</a:t>
            </a: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JR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ハウステンボス</a:t>
            </a:r>
          </a:p>
        </p:txBody>
      </p:sp>
      <p:sp>
        <p:nvSpPr>
          <p:cNvPr id="56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6276020" y="5200794"/>
            <a:ext cx="5418804" cy="11805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地区研修リーダー</a:t>
            </a:r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</a:t>
            </a:r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塚﨑</a:t>
            </a:r>
            <a:r>
              <a:rPr kumimoji="1"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寛</a:t>
            </a:r>
          </a:p>
        </p:txBody>
      </p:sp>
      <p:sp>
        <p:nvSpPr>
          <p:cNvPr id="58" name="サブタイトル 2"/>
          <p:cNvSpPr txBox="1">
            <a:spLocks/>
          </p:cNvSpPr>
          <p:nvPr/>
        </p:nvSpPr>
        <p:spPr>
          <a:xfrm>
            <a:off x="5483932" y="4509120"/>
            <a:ext cx="3898518" cy="58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/>
                <a:ea typeface="メイリオ"/>
                <a:cs typeface="メイリオ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/>
                <a:ea typeface="メイリオ"/>
                <a:cs typeface="メイリオ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/>
                <a:ea typeface="メイリオ"/>
                <a:cs typeface="メイリオ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/>
                <a:ea typeface="メイリオ"/>
                <a:cs typeface="メイリオ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/>
                <a:ea typeface="メイリオ"/>
                <a:cs typeface="メイリオ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2023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endParaRPr lang="en-US" altLang="ja-JP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ctrTitle" idx="4294967295"/>
          </p:nvPr>
        </p:nvSpPr>
        <p:spPr>
          <a:xfrm>
            <a:off x="2387588" y="2168860"/>
            <a:ext cx="5976664" cy="1059747"/>
          </a:xfrm>
        </p:spPr>
        <p:txBody>
          <a:bodyPr>
            <a:noAutofit/>
          </a:bodyPr>
          <a:lstStyle/>
          <a:p>
            <a:pPr algn="l"/>
            <a:r>
              <a:rPr lang="ja-JP" altLang="en-US" sz="4400" b="1" dirty="0">
                <a:solidFill>
                  <a:srgbClr val="0071BC"/>
                </a:solidFill>
                <a:latin typeface="+mj-lt"/>
                <a:ea typeface="BIZ UDPゴシック" panose="020B0400000000000000" pitchFamily="50" charset="-128"/>
              </a:rPr>
              <a:t>（</a:t>
            </a:r>
            <a:r>
              <a:rPr lang="en-US" altLang="ja-JP" sz="4400" b="1" dirty="0">
                <a:solidFill>
                  <a:srgbClr val="0071BC"/>
                </a:solidFill>
                <a:latin typeface="+mj-lt"/>
                <a:ea typeface="BIZ UDPゴシック" panose="020B0400000000000000" pitchFamily="50" charset="-128"/>
              </a:rPr>
              <a:t>District</a:t>
            </a:r>
            <a:r>
              <a:rPr lang="ja-JP" altLang="en-US" sz="4400" b="1" dirty="0">
                <a:solidFill>
                  <a:srgbClr val="0071BC"/>
                </a:solidFill>
                <a:latin typeface="+mj-lt"/>
                <a:ea typeface="BIZ UDPゴシック" panose="020B0400000000000000" pitchFamily="50" charset="-128"/>
              </a:rPr>
              <a:t> </a:t>
            </a:r>
            <a:r>
              <a:rPr lang="en-US" altLang="ja-JP" sz="4400" b="1" dirty="0">
                <a:solidFill>
                  <a:srgbClr val="0071BC"/>
                </a:solidFill>
                <a:latin typeface="+mj-lt"/>
                <a:ea typeface="BIZ UDPゴシック" panose="020B0400000000000000" pitchFamily="50" charset="-128"/>
              </a:rPr>
              <a:t>Assembly</a:t>
            </a:r>
            <a:r>
              <a:rPr lang="ja-JP" altLang="en-US" sz="4400" b="1" dirty="0">
                <a:solidFill>
                  <a:srgbClr val="0071BC"/>
                </a:solidFill>
                <a:latin typeface="+mj-lt"/>
                <a:ea typeface="BIZ UDPゴシック" panose="020B0400000000000000" pitchFamily="50" charset="-128"/>
              </a:rPr>
              <a:t>）</a:t>
            </a:r>
            <a:endParaRPr kumimoji="1" lang="ja-JP" altLang="en-US" sz="4400" b="1" dirty="0">
              <a:solidFill>
                <a:srgbClr val="0071BC"/>
              </a:solidFill>
              <a:latin typeface="+mj-lt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359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z="1400" smtClean="0"/>
              <a:pPr/>
              <a:t>9</a:t>
            </a:fld>
            <a:endParaRPr lang="ja-JP" altLang="en-US" sz="1400" dirty="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822" y="141798"/>
            <a:ext cx="6953284" cy="95564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54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ロータリーの特別月間</a:t>
            </a:r>
            <a:endParaRPr lang="en-US" altLang="ja-JP" sz="54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0383116" y="-1778"/>
            <a:ext cx="1795729" cy="733313"/>
            <a:chOff x="10383116" y="-1778"/>
            <a:chExt cx="1795729" cy="733313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116" y="-1778"/>
              <a:ext cx="1795729" cy="67466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0811445" y="454536"/>
              <a:ext cx="708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D</a:t>
              </a:r>
              <a:r>
                <a:rPr lang="ja-JP" altLang="en-US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 </a:t>
              </a:r>
              <a:r>
                <a:rPr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2740</a:t>
              </a:r>
              <a:endParaRPr kumimoji="1" lang="ja-JP" altLang="en-US" sz="1200" b="1" dirty="0">
                <a:solidFill>
                  <a:srgbClr val="7191C2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sp>
        <p:nvSpPr>
          <p:cNvPr id="11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474" y="1139019"/>
            <a:ext cx="1671671" cy="8125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7</a:t>
            </a:r>
            <a:r>
              <a:rPr lang="ja-JP" altLang="en-US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月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：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640" y="1139019"/>
            <a:ext cx="4261650" cy="8309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latin typeface="+mn-ea"/>
                <a:cs typeface="メイリオ" pitchFamily="50" charset="-128"/>
              </a:rPr>
              <a:t>母子の健康月間　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460" y="1935416"/>
            <a:ext cx="1671671" cy="8125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8</a:t>
            </a:r>
            <a:r>
              <a:rPr lang="ja-JP" altLang="en-US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月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：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626" y="1935416"/>
            <a:ext cx="9339374" cy="8125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latin typeface="+mn-ea"/>
                <a:cs typeface="メイリオ" pitchFamily="50" charset="-128"/>
              </a:rPr>
              <a:t>会員増強・新クラブ結成推進月間　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325" y="2766413"/>
            <a:ext cx="1671671" cy="8125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9</a:t>
            </a:r>
            <a:r>
              <a:rPr lang="ja-JP" altLang="en-US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月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：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491" y="2766413"/>
            <a:ext cx="9339374" cy="8125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latin typeface="+mn-ea"/>
                <a:cs typeface="メイリオ" pitchFamily="50" charset="-128"/>
              </a:rPr>
              <a:t>基本的教育と識字率向上月間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491" y="3395735"/>
            <a:ext cx="9339374" cy="84946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500" b="1" dirty="0">
                <a:latin typeface="+mn-ea"/>
                <a:cs typeface="メイリオ" pitchFamily="50" charset="-128"/>
              </a:rPr>
              <a:t>ロータリーの友月間　</a:t>
            </a:r>
            <a:endParaRPr lang="en-US" altLang="ja-JP" sz="4500" b="1" dirty="0">
              <a:latin typeface="+mn-ea"/>
              <a:cs typeface="メイリオ" pitchFamily="50" charset="-128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840" y="4190000"/>
            <a:ext cx="2070291" cy="8125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10</a:t>
            </a:r>
            <a:r>
              <a:rPr lang="ja-JP" altLang="en-US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月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：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626" y="4190000"/>
            <a:ext cx="9339374" cy="8125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latin typeface="+mn-ea"/>
                <a:cs typeface="メイリオ" pitchFamily="50" charset="-128"/>
              </a:rPr>
              <a:t>地域社会の経済発展月間　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634" y="5041561"/>
            <a:ext cx="9339374" cy="8125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latin typeface="+mn-ea"/>
                <a:cs typeface="メイリオ" pitchFamily="50" charset="-128"/>
              </a:rPr>
              <a:t>ロータリー財団月間　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24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131" y="5933462"/>
            <a:ext cx="9339374" cy="77867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latin typeface="+mn-ea"/>
                <a:cs typeface="メイリオ" pitchFamily="50" charset="-128"/>
              </a:rPr>
              <a:t>疾病予防と治療月間　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848" y="5045756"/>
            <a:ext cx="2070291" cy="8125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11</a:t>
            </a:r>
            <a:r>
              <a:rPr lang="ja-JP" altLang="en-US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月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：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26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840" y="5932903"/>
            <a:ext cx="2070291" cy="8125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12</a:t>
            </a:r>
            <a:r>
              <a:rPr lang="ja-JP" altLang="en-US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月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：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032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z="1400" smtClean="0"/>
              <a:pPr/>
              <a:t>10</a:t>
            </a:fld>
            <a:endParaRPr lang="ja-JP" altLang="en-US" sz="1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0383116" y="-1778"/>
            <a:ext cx="1795729" cy="733313"/>
            <a:chOff x="10383116" y="-1778"/>
            <a:chExt cx="1795729" cy="733313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116" y="-1778"/>
              <a:ext cx="1795729" cy="67466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10811445" y="454536"/>
              <a:ext cx="708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D</a:t>
              </a:r>
              <a:r>
                <a:rPr lang="ja-JP" altLang="en-US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 </a:t>
              </a:r>
              <a:r>
                <a:rPr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2740</a:t>
              </a:r>
              <a:endParaRPr kumimoji="1" lang="ja-JP" altLang="en-US" sz="1200" b="1" dirty="0">
                <a:solidFill>
                  <a:srgbClr val="7191C2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sp>
        <p:nvSpPr>
          <p:cNvPr id="9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680" y="1137332"/>
            <a:ext cx="1671671" cy="8309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1</a:t>
            </a:r>
            <a:r>
              <a:rPr lang="ja-JP" altLang="en-US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月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：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45" y="1137332"/>
            <a:ext cx="9353303" cy="8309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latin typeface="+mn-ea"/>
                <a:cs typeface="メイリオ" pitchFamily="50" charset="-128"/>
              </a:rPr>
              <a:t>職業奉仕月間　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609" y="2083726"/>
            <a:ext cx="1671671" cy="8309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2</a:t>
            </a:r>
            <a:r>
              <a:rPr lang="ja-JP" altLang="en-US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月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：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775" y="2083726"/>
            <a:ext cx="9339374" cy="8125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latin typeface="+mn-ea"/>
                <a:cs typeface="メイリオ" pitchFamily="50" charset="-128"/>
              </a:rPr>
              <a:t>平和構築と紛争予防月間　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743" y="2992046"/>
            <a:ext cx="1671671" cy="8309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3</a:t>
            </a:r>
            <a:r>
              <a:rPr lang="ja-JP" altLang="en-US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月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：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775" y="2992046"/>
            <a:ext cx="9339374" cy="8309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latin typeface="+mn-ea"/>
                <a:cs typeface="メイリオ" pitchFamily="50" charset="-128"/>
              </a:rPr>
              <a:t>水と衛生月間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609" y="3959223"/>
            <a:ext cx="1671671" cy="8309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4</a:t>
            </a:r>
            <a:r>
              <a:rPr lang="ja-JP" altLang="en-US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月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：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775" y="3959223"/>
            <a:ext cx="9339374" cy="8309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latin typeface="+mn-ea"/>
                <a:cs typeface="メイリオ" pitchFamily="50" charset="-128"/>
              </a:rPr>
              <a:t>環境月間　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514" y="4903300"/>
            <a:ext cx="1671671" cy="8309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5</a:t>
            </a:r>
            <a:r>
              <a:rPr lang="ja-JP" altLang="en-US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月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：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680" y="4903300"/>
            <a:ext cx="9339374" cy="8125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latin typeface="+mn-ea"/>
                <a:cs typeface="メイリオ" pitchFamily="50" charset="-128"/>
              </a:rPr>
              <a:t>青少年奉仕月間　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743" y="5812752"/>
            <a:ext cx="1671671" cy="8309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6</a:t>
            </a:r>
            <a:r>
              <a:rPr lang="ja-JP" altLang="en-US" sz="4400" b="1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月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：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775" y="5812752"/>
            <a:ext cx="9339373" cy="8125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latin typeface="+mn-ea"/>
                <a:cs typeface="メイリオ" pitchFamily="50" charset="-128"/>
              </a:rPr>
              <a:t>ロータリー親睦活動月間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822" y="141798"/>
            <a:ext cx="6953284" cy="95564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54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ロータリーの特別月間</a:t>
            </a:r>
            <a:endParaRPr lang="en-US" altLang="ja-JP" sz="54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217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z="1400" smtClean="0"/>
              <a:pPr/>
              <a:t>11</a:t>
            </a:fld>
            <a:endParaRPr lang="ja-JP" altLang="en-US" sz="1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0383116" y="-1778"/>
            <a:ext cx="1795729" cy="733313"/>
            <a:chOff x="10383116" y="-1778"/>
            <a:chExt cx="1795729" cy="733313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116" y="-1778"/>
              <a:ext cx="1795729" cy="67466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10811445" y="454536"/>
              <a:ext cx="708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D</a:t>
              </a:r>
              <a:r>
                <a:rPr lang="ja-JP" altLang="en-US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 </a:t>
              </a:r>
              <a:r>
                <a:rPr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2740</a:t>
              </a:r>
              <a:endParaRPr kumimoji="1" lang="ja-JP" altLang="en-US" sz="1200" b="1" dirty="0">
                <a:solidFill>
                  <a:srgbClr val="7191C2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sp>
        <p:nvSpPr>
          <p:cNvPr id="9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627948" cy="738664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solidFill>
                  <a:srgbClr val="6F8DBE"/>
                </a:solidFill>
                <a:latin typeface="+mn-ea"/>
                <a:cs typeface="メイリオ" pitchFamily="50" charset="-128"/>
              </a:rPr>
              <a:t>　</a:t>
            </a:r>
            <a:r>
              <a:rPr lang="ja-JP" altLang="en-US" sz="40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ロータリーの特別週間</a:t>
            </a:r>
            <a:endParaRPr lang="en-US" altLang="ja-JP" sz="40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8366"/>
            <a:ext cx="12192000" cy="118186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3200" b="1" dirty="0">
                <a:latin typeface="+mn-ea"/>
                <a:cs typeface="メイリオ" pitchFamily="50" charset="-128"/>
              </a:rPr>
              <a:t>　</a:t>
            </a:r>
            <a:r>
              <a:rPr lang="en-US" altLang="ja-JP" sz="32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1.</a:t>
            </a:r>
            <a:r>
              <a:rPr lang="ja-JP" altLang="en-US" sz="32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 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10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月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7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日を含む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1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週間：</a:t>
            </a:r>
            <a:r>
              <a:rPr lang="ja-JP" altLang="en-US" sz="32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「ロータリー学友参加推進週間」</a:t>
            </a:r>
            <a:endParaRPr lang="en-US" altLang="ja-JP" sz="32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3200" b="1" dirty="0">
                <a:latin typeface="+mn-ea"/>
                <a:cs typeface="メイリオ" pitchFamily="50" charset="-128"/>
              </a:rPr>
              <a:t>　　 ロータリーの学友をクラブの例会や奉仕プロジェクトに招待</a:t>
            </a:r>
            <a:endParaRPr lang="en-US" altLang="ja-JP" sz="3200" b="1" dirty="0">
              <a:latin typeface="+mn-ea"/>
              <a:cs typeface="メイリオ" pitchFamily="50" charset="-128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" y="2296149"/>
            <a:ext cx="12192000" cy="118186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3200" b="1" dirty="0">
                <a:latin typeface="+mn-ea"/>
                <a:cs typeface="メイリオ" pitchFamily="50" charset="-128"/>
              </a:rPr>
              <a:t>　</a:t>
            </a:r>
            <a:r>
              <a:rPr lang="en-US" altLang="ja-JP" sz="32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2. 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11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月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5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日を含む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1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週間：</a:t>
            </a:r>
            <a:r>
              <a:rPr lang="ja-JP" altLang="en-US" sz="32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「世界インターアクト週間」</a:t>
            </a:r>
            <a:endParaRPr lang="en-US" altLang="ja-JP" sz="32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3200" b="1" dirty="0">
                <a:latin typeface="+mn-ea"/>
                <a:cs typeface="メイリオ" pitchFamily="50" charset="-128"/>
              </a:rPr>
              <a:t>　　 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IAC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を国際規模の活動に参加させる</a:t>
            </a:r>
            <a:endParaRPr lang="en-US" altLang="ja-JP" sz="3200" b="1" dirty="0">
              <a:latin typeface="+mn-ea"/>
              <a:cs typeface="メイリオ" pitchFamily="50" charset="-128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69310"/>
            <a:ext cx="12192000" cy="118186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3200" b="1" dirty="0">
                <a:latin typeface="+mn-ea"/>
                <a:cs typeface="メイリオ" pitchFamily="50" charset="-128"/>
              </a:rPr>
              <a:t>　</a:t>
            </a:r>
            <a:r>
              <a:rPr lang="en-US" altLang="ja-JP" sz="32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3. 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2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月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23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日～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3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月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1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日　 ：</a:t>
            </a:r>
            <a:r>
              <a:rPr lang="ja-JP" altLang="en-US" sz="32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「世界理解と平和週間」</a:t>
            </a:r>
            <a:endParaRPr lang="en-US" altLang="ja-JP" sz="32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3200" b="1" dirty="0">
                <a:latin typeface="+mn-ea"/>
                <a:cs typeface="メイリオ" pitchFamily="50" charset="-128"/>
              </a:rPr>
              <a:t>　　 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1905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年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2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月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23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日　ポールハリスが初会合をもった日</a:t>
            </a:r>
            <a:endParaRPr lang="en-US" altLang="ja-JP" sz="3200" b="1" dirty="0">
              <a:latin typeface="+mn-ea"/>
              <a:cs typeface="メイリオ" pitchFamily="50" charset="-128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3" y="4842471"/>
            <a:ext cx="12192000" cy="177279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3200" b="1" dirty="0">
                <a:latin typeface="+mn-ea"/>
                <a:cs typeface="メイリオ" pitchFamily="50" charset="-128"/>
              </a:rPr>
              <a:t>　</a:t>
            </a:r>
            <a:r>
              <a:rPr lang="en-US" altLang="ja-JP" sz="32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4. 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3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月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13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日を含む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1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週間：</a:t>
            </a:r>
            <a:r>
              <a:rPr lang="ja-JP" altLang="en-US" sz="32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「世界ローターアクト週間」</a:t>
            </a:r>
            <a:endParaRPr lang="en-US" altLang="ja-JP" sz="32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3200" b="1" dirty="0">
                <a:latin typeface="+mn-ea"/>
                <a:cs typeface="メイリオ" pitchFamily="50" charset="-128"/>
              </a:rPr>
              <a:t>　　 各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RC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に地元の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RAC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との共同プロジェクトや</a:t>
            </a:r>
            <a:endParaRPr lang="en-US" altLang="ja-JP" sz="3200" b="1" dirty="0"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3200" b="1" dirty="0">
                <a:latin typeface="+mn-ea"/>
                <a:cs typeface="メイリオ" pitchFamily="50" charset="-128"/>
              </a:rPr>
              <a:t>　　 親睦活動に参加するよう呼びかけを行っています。</a:t>
            </a:r>
            <a:endParaRPr lang="en-US" altLang="ja-JP" sz="3200" b="1" dirty="0"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4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0834F8-EA36-FADC-7C23-939C792347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3BFB0E3-1602-778B-0192-774EF99C1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2656"/>
            <a:ext cx="3701752" cy="27763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6C20F08-153C-CB24-17FD-30D4D62DC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7400"/>
            <a:ext cx="3701752" cy="277631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339224-59CD-230C-A323-D2E177A7A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64" y="332656"/>
            <a:ext cx="3701752" cy="277631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04E7868-D0FF-3F1E-93A0-ED819F48F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43" y="3427400"/>
            <a:ext cx="3720413" cy="2790310"/>
          </a:xfrm>
          <a:prstGeom prst="rect">
            <a:avLst/>
          </a:prstGeom>
        </p:spPr>
      </p:pic>
      <p:sp>
        <p:nvSpPr>
          <p:cNvPr id="15" name="乗算記号 14">
            <a:extLst>
              <a:ext uri="{FF2B5EF4-FFF2-40B4-BE49-F238E27FC236}">
                <a16:creationId xmlns:a16="http://schemas.microsoft.com/office/drawing/2014/main" id="{080875A8-3C70-B47A-CEEA-30BE571AC990}"/>
              </a:ext>
            </a:extLst>
          </p:cNvPr>
          <p:cNvSpPr/>
          <p:nvPr/>
        </p:nvSpPr>
        <p:spPr bwMode="auto">
          <a:xfrm>
            <a:off x="10308468" y="342144"/>
            <a:ext cx="1171806" cy="1188132"/>
          </a:xfrm>
          <a:prstGeom prst="mathMultiply">
            <a:avLst/>
          </a:prstGeom>
          <a:solidFill>
            <a:srgbClr val="0071BC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1A72B495-9AD4-7906-8B54-D5AAA53598C2}"/>
              </a:ext>
            </a:extLst>
          </p:cNvPr>
          <p:cNvSpPr/>
          <p:nvPr/>
        </p:nvSpPr>
        <p:spPr bwMode="auto">
          <a:xfrm>
            <a:off x="10308468" y="3391272"/>
            <a:ext cx="1171806" cy="1188132"/>
          </a:xfrm>
          <a:prstGeom prst="mathMultiply">
            <a:avLst/>
          </a:prstGeom>
          <a:solidFill>
            <a:srgbClr val="0071BC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円: 塗りつぶしなし 16">
            <a:extLst>
              <a:ext uri="{FF2B5EF4-FFF2-40B4-BE49-F238E27FC236}">
                <a16:creationId xmlns:a16="http://schemas.microsoft.com/office/drawing/2014/main" id="{00B422BC-A1EB-C929-B80C-79AB246DBFF0}"/>
              </a:ext>
            </a:extLst>
          </p:cNvPr>
          <p:cNvSpPr/>
          <p:nvPr/>
        </p:nvSpPr>
        <p:spPr bwMode="auto">
          <a:xfrm>
            <a:off x="4619836" y="493611"/>
            <a:ext cx="965448" cy="908614"/>
          </a:xfrm>
          <a:prstGeom prst="donut">
            <a:avLst/>
          </a:prstGeom>
          <a:solidFill>
            <a:srgbClr val="FF0000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円: 塗りつぶしなし 17">
            <a:extLst>
              <a:ext uri="{FF2B5EF4-FFF2-40B4-BE49-F238E27FC236}">
                <a16:creationId xmlns:a16="http://schemas.microsoft.com/office/drawing/2014/main" id="{7F46F228-FCC8-2E82-0EC4-FE9FBA839C15}"/>
              </a:ext>
            </a:extLst>
          </p:cNvPr>
          <p:cNvSpPr/>
          <p:nvPr/>
        </p:nvSpPr>
        <p:spPr bwMode="auto">
          <a:xfrm>
            <a:off x="4619836" y="3531031"/>
            <a:ext cx="965448" cy="908614"/>
          </a:xfrm>
          <a:prstGeom prst="donut">
            <a:avLst/>
          </a:prstGeom>
          <a:solidFill>
            <a:srgbClr val="FF0000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73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9" name="タイトル 3"/>
          <p:cNvSpPr>
            <a:spLocks noGrp="1"/>
          </p:cNvSpPr>
          <p:nvPr>
            <p:ph type="ctrTitle"/>
          </p:nvPr>
        </p:nvSpPr>
        <p:spPr>
          <a:xfrm>
            <a:off x="13155" y="2204864"/>
            <a:ext cx="12178845" cy="1090080"/>
          </a:xfrm>
        </p:spPr>
        <p:txBody>
          <a:bodyPr>
            <a:noAutofit/>
          </a:bodyPr>
          <a:lstStyle/>
          <a:p>
            <a:r>
              <a:rPr lang="ja-JP" altLang="en-US" sz="6600" dirty="0">
                <a:latin typeface="+mj-lt"/>
                <a:ea typeface="BIZ UDPゴシック" panose="020B0400000000000000" pitchFamily="50" charset="-128"/>
              </a:rPr>
              <a:t>ご清聴ありがとうございました</a:t>
            </a:r>
            <a:endParaRPr kumimoji="1" lang="ja-JP" altLang="en-US" sz="6600" dirty="0">
              <a:latin typeface="+mj-lt"/>
              <a:ea typeface="BIZ UDPゴシック" panose="020B0400000000000000" pitchFamily="50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6276020" y="5200794"/>
            <a:ext cx="5418804" cy="1180534"/>
          </a:xfrm>
          <a:prstGeom prst="rect">
            <a:avLst/>
          </a:prstGeom>
        </p:spPr>
        <p:txBody>
          <a:bodyPr>
            <a:noAutofit/>
          </a:bodyPr>
          <a:lstStyle>
            <a:lvl1pPr marL="342797" indent="-342797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9141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32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地区研修リーダー　</a:t>
            </a:r>
            <a:endParaRPr lang="en-US" altLang="ja-JP" sz="32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ja-JP" altLang="en-US" sz="32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</a:t>
            </a:r>
            <a:r>
              <a:rPr lang="ja-JP" altLang="en-US" sz="3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塚﨑　寛</a:t>
            </a:r>
            <a:endParaRPr lang="ja-JP" altLang="en-US" sz="3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893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259678" y="6332388"/>
            <a:ext cx="376366" cy="265733"/>
          </a:xfrm>
        </p:spPr>
        <p:txBody>
          <a:bodyPr/>
          <a:lstStyle/>
          <a:p>
            <a:fld id="{FB3508C7-2FE0-4945-9CBD-863E05F850D2}" type="slidenum">
              <a:rPr lang="ja-JP" altLang="en-US" sz="1400" smtClean="0"/>
              <a:pPr/>
              <a:t>1</a:t>
            </a:fld>
            <a:endParaRPr lang="ja-JP" altLang="en-US" sz="1400" dirty="0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72" y="431003"/>
            <a:ext cx="5832647" cy="199439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5400" b="1" dirty="0">
                <a:latin typeface="+mn-ea"/>
                <a:cs typeface="メイリオ" pitchFamily="50" charset="-128"/>
              </a:rPr>
              <a:t>1.</a:t>
            </a:r>
            <a:r>
              <a:rPr lang="ja-JP" altLang="en-US" sz="5400" b="1" dirty="0">
                <a:latin typeface="+mn-ea"/>
                <a:cs typeface="メイリオ" pitchFamily="50" charset="-128"/>
              </a:rPr>
              <a:t>地区チーム</a:t>
            </a:r>
            <a:endParaRPr lang="en-US" altLang="ja-JP" sz="5400" b="1" dirty="0"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5400" b="1" dirty="0">
                <a:latin typeface="+mn-ea"/>
                <a:cs typeface="メイリオ" pitchFamily="50" charset="-128"/>
              </a:rPr>
              <a:t>　　研修セミナー</a:t>
            </a:r>
            <a:endParaRPr lang="en-US" altLang="ja-JP" sz="5400" b="1" dirty="0">
              <a:latin typeface="+mn-ea"/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72" y="2889346"/>
            <a:ext cx="2562792" cy="99719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5400" b="1" dirty="0">
                <a:latin typeface="+mn-ea"/>
                <a:cs typeface="メイリオ" pitchFamily="50" charset="-128"/>
              </a:rPr>
              <a:t>2.PETS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38" y="4350494"/>
            <a:ext cx="5828881" cy="99719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54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3.</a:t>
            </a:r>
            <a:r>
              <a:rPr lang="ja-JP" altLang="en-US" sz="54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地区研修協議会</a:t>
            </a:r>
            <a:endParaRPr lang="en-US" altLang="ja-JP" sz="5400" b="1" dirty="0">
              <a:solidFill>
                <a:srgbClr val="FF0000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5158968"/>
            <a:ext cx="5760640" cy="7386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latin typeface="+mn-ea"/>
                <a:cs typeface="メイリオ" pitchFamily="50" charset="-128"/>
              </a:rPr>
              <a:t>（</a:t>
            </a:r>
            <a:r>
              <a:rPr lang="en-US" altLang="ja-JP" sz="4000" b="1" dirty="0">
                <a:latin typeface="+mn-ea"/>
                <a:cs typeface="メイリオ" pitchFamily="50" charset="-128"/>
              </a:rPr>
              <a:t>District</a:t>
            </a:r>
            <a:r>
              <a:rPr lang="ja-JP" altLang="en-US" sz="4000" b="1" dirty="0">
                <a:latin typeface="+mn-ea"/>
                <a:cs typeface="メイリオ" pitchFamily="50" charset="-128"/>
              </a:rPr>
              <a:t> </a:t>
            </a:r>
            <a:r>
              <a:rPr lang="en-US" altLang="ja-JP" sz="4000" b="1" dirty="0">
                <a:latin typeface="+mn-ea"/>
                <a:cs typeface="メイリオ" pitchFamily="50" charset="-128"/>
              </a:rPr>
              <a:t>Assembly</a:t>
            </a:r>
            <a:r>
              <a:rPr lang="ja-JP" altLang="en-US" sz="4000" b="1" dirty="0">
                <a:latin typeface="+mn-ea"/>
                <a:cs typeface="メイリオ" pitchFamily="50" charset="-128"/>
              </a:rPr>
              <a:t>）</a:t>
            </a:r>
            <a:endParaRPr lang="en-US" altLang="ja-JP" sz="4000" b="1" dirty="0">
              <a:latin typeface="+mn-ea"/>
              <a:cs typeface="メイリオ" pitchFamily="50" charset="-128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585" y="3619433"/>
            <a:ext cx="3273651" cy="6647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3600" b="1" dirty="0">
                <a:latin typeface="+mn-ea"/>
                <a:cs typeface="メイリオ" pitchFamily="50" charset="-128"/>
              </a:rPr>
              <a:t>R5.3.19</a:t>
            </a:r>
            <a:r>
              <a:rPr lang="ja-JP" altLang="en-US" sz="3600" b="1" dirty="0">
                <a:latin typeface="+mn-ea"/>
                <a:cs typeface="メイリオ" pitchFamily="50" charset="-128"/>
              </a:rPr>
              <a:t>（日）</a:t>
            </a:r>
            <a:endParaRPr lang="en-US" altLang="ja-JP" sz="3600" b="1" dirty="0">
              <a:latin typeface="+mn-ea"/>
              <a:cs typeface="メイリオ" pitchFamily="50" charset="-128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505" y="2268406"/>
            <a:ext cx="3274777" cy="6647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3600" b="1" dirty="0">
                <a:latin typeface="+mn-ea"/>
                <a:cs typeface="メイリオ" pitchFamily="50" charset="-128"/>
              </a:rPr>
              <a:t>R5.2.18</a:t>
            </a:r>
            <a:r>
              <a:rPr lang="ja-JP" altLang="en-US" sz="3600" b="1" dirty="0">
                <a:latin typeface="+mn-ea"/>
                <a:cs typeface="メイリオ" pitchFamily="50" charset="-128"/>
              </a:rPr>
              <a:t>（土）</a:t>
            </a:r>
            <a:endParaRPr lang="en-US" altLang="ja-JP" sz="3600" b="1" dirty="0">
              <a:latin typeface="+mn-ea"/>
              <a:cs typeface="メイリオ" pitchFamily="50" charset="-128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585" y="5749463"/>
            <a:ext cx="3320901" cy="6647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3600" b="1" dirty="0">
                <a:latin typeface="+mn-ea"/>
                <a:cs typeface="メイリオ" pitchFamily="50" charset="-128"/>
              </a:rPr>
              <a:t>R5.4.23</a:t>
            </a:r>
            <a:r>
              <a:rPr lang="ja-JP" altLang="en-US" sz="3600" b="1" dirty="0">
                <a:latin typeface="+mn-ea"/>
                <a:cs typeface="メイリオ" pitchFamily="50" charset="-128"/>
              </a:rPr>
              <a:t>（日）</a:t>
            </a:r>
            <a:endParaRPr lang="en-US" altLang="ja-JP" sz="3600" b="1" dirty="0">
              <a:latin typeface="+mn-ea"/>
              <a:cs typeface="メイリオ" pitchFamily="50" charset="-128"/>
            </a:endParaRPr>
          </a:p>
        </p:txBody>
      </p:sp>
      <p:sp>
        <p:nvSpPr>
          <p:cNvPr id="13" name="右中かっこ 12"/>
          <p:cNvSpPr/>
          <p:nvPr/>
        </p:nvSpPr>
        <p:spPr>
          <a:xfrm>
            <a:off x="6747860" y="731535"/>
            <a:ext cx="387686" cy="5284063"/>
          </a:xfrm>
          <a:prstGeom prst="rightBrace">
            <a:avLst>
              <a:gd name="adj1" fmla="val 40736"/>
              <a:gd name="adj2" fmla="val 49832"/>
            </a:avLst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124" y="2776110"/>
            <a:ext cx="4644516" cy="70788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solidFill>
                  <a:schemeClr val="tx2">
                    <a:lumMod val="75000"/>
                  </a:schemeClr>
                </a:solidFill>
                <a:latin typeface="+mn-ea"/>
                <a:cs typeface="メイリオ" pitchFamily="50" charset="-128"/>
              </a:rPr>
              <a:t>ガバナーエレクトの</a:t>
            </a:r>
            <a:endParaRPr lang="en-US" altLang="ja-JP" sz="4000" b="1" dirty="0">
              <a:solidFill>
                <a:schemeClr val="tx2">
                  <a:lumMod val="75000"/>
                </a:schemeClr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180" y="3505167"/>
            <a:ext cx="4063881" cy="95564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ja-JP" sz="5400" b="1" dirty="0">
                <a:solidFill>
                  <a:schemeClr val="tx2">
                    <a:lumMod val="75000"/>
                  </a:schemeClr>
                </a:solidFill>
                <a:latin typeface="+mn-ea"/>
                <a:cs typeface="メイリオ" pitchFamily="50" charset="-128"/>
              </a:rPr>
              <a:t>3</a:t>
            </a:r>
            <a:r>
              <a:rPr lang="ja-JP" altLang="en-US" sz="5400" b="1" dirty="0">
                <a:solidFill>
                  <a:schemeClr val="tx2">
                    <a:lumMod val="75000"/>
                  </a:schemeClr>
                </a:solidFill>
                <a:latin typeface="+mn-ea"/>
                <a:cs typeface="メイリオ" pitchFamily="50" charset="-128"/>
              </a:rPr>
              <a:t>大セミナー</a:t>
            </a:r>
            <a:endParaRPr lang="en-US" altLang="ja-JP" sz="5400" b="1" dirty="0">
              <a:solidFill>
                <a:schemeClr val="tx2">
                  <a:lumMod val="75000"/>
                </a:schemeClr>
              </a:solidFill>
              <a:latin typeface="+mn-ea"/>
              <a:cs typeface="メイリオ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10383116" y="-1778"/>
            <a:ext cx="1795729" cy="733313"/>
            <a:chOff x="10383116" y="-1778"/>
            <a:chExt cx="1795729" cy="733313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116" y="-1778"/>
              <a:ext cx="1795729" cy="67466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10811445" y="454536"/>
              <a:ext cx="708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D</a:t>
              </a:r>
              <a:r>
                <a:rPr lang="ja-JP" altLang="en-US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 </a:t>
              </a:r>
              <a:r>
                <a:rPr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2740</a:t>
              </a:r>
              <a:endParaRPr kumimoji="1" lang="ja-JP" altLang="en-US" sz="1200" b="1" dirty="0">
                <a:solidFill>
                  <a:srgbClr val="7191C2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z="1400" smtClean="0"/>
              <a:pPr/>
              <a:t>2</a:t>
            </a:fld>
            <a:endParaRPr lang="ja-JP" altLang="en-US" sz="1400" dirty="0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8486" y="2376875"/>
            <a:ext cx="10635028" cy="2068259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0071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br>
              <a:rPr lang="en-US" altLang="ja-JP" sz="32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</a:br>
            <a:r>
              <a:rPr lang="ja-JP" altLang="en-US" sz="48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地区研修協議会</a:t>
            </a:r>
            <a:br>
              <a:rPr lang="en-US" altLang="ja-JP" sz="3200" b="1" dirty="0">
                <a:solidFill>
                  <a:srgbClr val="0071BC"/>
                </a:solidFill>
                <a:latin typeface="+mn-ea"/>
              </a:rPr>
            </a:br>
            <a:r>
              <a:rPr lang="ja-JP" altLang="en-US" sz="3200" b="1" dirty="0">
                <a:solidFill>
                  <a:srgbClr val="0071BC"/>
                </a:solidFill>
                <a:latin typeface="+mn-ea"/>
              </a:rPr>
              <a:t>　</a:t>
            </a:r>
            <a:endParaRPr lang="en-US" altLang="ja-JP" sz="48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91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z="1400" smtClean="0"/>
              <a:pPr/>
              <a:t>3</a:t>
            </a:fld>
            <a:endParaRPr lang="ja-JP" altLang="en-US" sz="1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0383116" y="-1778"/>
            <a:ext cx="1795729" cy="733313"/>
            <a:chOff x="10383116" y="-1778"/>
            <a:chExt cx="1795729" cy="733313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116" y="-1778"/>
              <a:ext cx="1795729" cy="67466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10811445" y="454536"/>
              <a:ext cx="708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D</a:t>
              </a:r>
              <a:r>
                <a:rPr lang="ja-JP" altLang="en-US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 </a:t>
              </a:r>
              <a:r>
                <a:rPr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2740</a:t>
              </a:r>
              <a:endParaRPr kumimoji="1" lang="ja-JP" altLang="en-US" sz="1200" b="1" dirty="0">
                <a:solidFill>
                  <a:srgbClr val="7191C2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sp>
        <p:nvSpPr>
          <p:cNvPr id="9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148572" cy="707886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solidFill>
                  <a:srgbClr val="6F8DBE"/>
                </a:solidFill>
                <a:latin typeface="+mn-ea"/>
                <a:cs typeface="メイリオ" pitchFamily="50" charset="-128"/>
              </a:rPr>
              <a:t>　</a:t>
            </a:r>
            <a:r>
              <a:rPr lang="ja-JP" altLang="en-US" sz="40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地区研修協議会とは</a:t>
            </a:r>
            <a:endParaRPr lang="en-US" altLang="ja-JP" sz="40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1535"/>
            <a:ext cx="4646278" cy="637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36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　ガバナーエレクト</a:t>
            </a:r>
            <a:endParaRPr lang="en-US" altLang="ja-JP" sz="3600" b="1" dirty="0">
              <a:solidFill>
                <a:srgbClr val="FF0000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1" y="1561551"/>
            <a:ext cx="12182438" cy="637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36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　国際協議会の研修を終了</a:t>
            </a:r>
            <a:endParaRPr lang="en-US" altLang="ja-JP" sz="3600" b="1" dirty="0">
              <a:solidFill>
                <a:srgbClr val="FF0000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1567"/>
            <a:ext cx="12182438" cy="199439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36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　地区内の全クラブの</a:t>
            </a:r>
            <a:endParaRPr lang="en-US" altLang="ja-JP" sz="3600" b="1" dirty="0">
              <a:solidFill>
                <a:srgbClr val="FF0000"/>
              </a:solidFill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36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　</a:t>
            </a:r>
            <a:r>
              <a:rPr lang="ja-JP" altLang="en-US" sz="3600" b="1" u="sng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次期会長</a:t>
            </a:r>
            <a:r>
              <a:rPr lang="ja-JP" altLang="en-US" sz="36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・</a:t>
            </a:r>
            <a:r>
              <a:rPr lang="ja-JP" altLang="en-US" sz="3600" b="1" u="sng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幹事</a:t>
            </a:r>
            <a:r>
              <a:rPr lang="ja-JP" altLang="en-US" sz="36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・</a:t>
            </a:r>
            <a:r>
              <a:rPr lang="ja-JP" altLang="en-US" sz="3600" b="1" u="sng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理事</a:t>
            </a:r>
            <a:r>
              <a:rPr lang="ja-JP" altLang="en-US" sz="36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・</a:t>
            </a:r>
            <a:r>
              <a:rPr lang="ja-JP" altLang="en-US" sz="3600" b="1" u="sng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主要委員会の委員長</a:t>
            </a:r>
            <a:endParaRPr lang="en-US" altLang="ja-JP" sz="3600" b="1" u="sng" dirty="0">
              <a:solidFill>
                <a:srgbClr val="FF0000"/>
              </a:solidFill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36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　　　</a:t>
            </a:r>
            <a:r>
              <a:rPr lang="en-US" altLang="ja-JP" sz="36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(</a:t>
            </a:r>
            <a:r>
              <a:rPr lang="ja-JP" altLang="en-US" sz="36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次期クラブ指導者達の知識・情報交換の場</a:t>
            </a:r>
            <a:r>
              <a:rPr lang="en-US" altLang="ja-JP" sz="36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)</a:t>
            </a: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81077"/>
            <a:ext cx="12182438" cy="637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3600" b="1" dirty="0">
                <a:solidFill>
                  <a:srgbClr val="6F8DBE"/>
                </a:solidFill>
                <a:latin typeface="+mn-ea"/>
                <a:cs typeface="メイリオ" pitchFamily="50" charset="-128"/>
              </a:rPr>
              <a:t>　</a:t>
            </a:r>
            <a:r>
              <a:rPr lang="ja-JP" altLang="en-US" sz="36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通常</a:t>
            </a:r>
            <a:r>
              <a:rPr lang="en-US" altLang="ja-JP" sz="3600" b="1" dirty="0">
                <a:latin typeface="+mn-ea"/>
                <a:cs typeface="メイリオ" pitchFamily="50" charset="-128"/>
              </a:rPr>
              <a:t>3</a:t>
            </a:r>
            <a:r>
              <a:rPr lang="ja-JP" altLang="en-US" sz="3600" b="1" dirty="0">
                <a:latin typeface="+mn-ea"/>
                <a:cs typeface="メイリオ" pitchFamily="50" charset="-128"/>
              </a:rPr>
              <a:t>～</a:t>
            </a:r>
            <a:r>
              <a:rPr lang="en-US" altLang="ja-JP" sz="3600" b="1" dirty="0">
                <a:latin typeface="+mn-ea"/>
                <a:cs typeface="メイリオ" pitchFamily="50" charset="-128"/>
              </a:rPr>
              <a:t>5</a:t>
            </a:r>
            <a:r>
              <a:rPr lang="ja-JP" altLang="en-US" sz="3600" b="1" dirty="0">
                <a:latin typeface="+mn-ea"/>
                <a:cs typeface="メイリオ" pitchFamily="50" charset="-128"/>
              </a:rPr>
              <a:t>月中に行う。</a:t>
            </a:r>
            <a:endParaRPr lang="en-US" altLang="ja-JP" sz="3600" b="1" dirty="0">
              <a:latin typeface="+mn-ea"/>
              <a:cs typeface="メイリオ" pitchFamily="50" charset="-128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48" y="5145874"/>
            <a:ext cx="12182438" cy="177279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3200" b="1" dirty="0">
                <a:solidFill>
                  <a:srgbClr val="6F8DBE"/>
                </a:solidFill>
                <a:latin typeface="+mn-ea"/>
                <a:cs typeface="メイリオ" pitchFamily="50" charset="-128"/>
              </a:rPr>
              <a:t>　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プログラム全般の責任は</a:t>
            </a:r>
            <a:r>
              <a:rPr lang="ja-JP" altLang="en-US" sz="3200" b="1" u="sng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ガバナーエレクト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が負う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。</a:t>
            </a:r>
            <a:endParaRPr lang="en-US" altLang="ja-JP" sz="3200" b="1" dirty="0"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3200" b="1" dirty="0">
                <a:solidFill>
                  <a:srgbClr val="6F8DBE"/>
                </a:solidFill>
                <a:latin typeface="+mn-ea"/>
                <a:cs typeface="メイリオ" pitchFamily="50" charset="-128"/>
              </a:rPr>
              <a:t>　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計画と実施の責任は</a:t>
            </a:r>
            <a:r>
              <a:rPr lang="ja-JP" altLang="en-US" sz="3200" b="1" u="sng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地区研修リーダー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が負う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。</a:t>
            </a:r>
            <a:endParaRPr lang="en-US" altLang="ja-JP" sz="3200" b="1" dirty="0"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3200" b="1" dirty="0">
                <a:solidFill>
                  <a:srgbClr val="6F8DBE"/>
                </a:solidFill>
                <a:latin typeface="+mn-ea"/>
                <a:cs typeface="メイリオ" pitchFamily="50" charset="-128"/>
              </a:rPr>
              <a:t>　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担当する研修セッション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(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分科会</a:t>
            </a:r>
            <a:r>
              <a:rPr lang="en-US" altLang="ja-JP" sz="3200" b="1" dirty="0">
                <a:latin typeface="+mn-ea"/>
                <a:cs typeface="メイリオ" pitchFamily="50" charset="-128"/>
              </a:rPr>
              <a:t>)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は</a:t>
            </a:r>
            <a:r>
              <a:rPr lang="ja-JP" altLang="en-US" sz="3200" b="1" u="sng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地区委員会委員長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が負う</a:t>
            </a:r>
            <a:r>
              <a:rPr lang="ja-JP" altLang="en-US" sz="3200" b="1" dirty="0">
                <a:latin typeface="+mn-ea"/>
                <a:cs typeface="メイリオ" pitchFamily="50" charset="-128"/>
              </a:rPr>
              <a:t>。</a:t>
            </a:r>
            <a:endParaRPr lang="en-US" altLang="ja-JP" sz="3200" b="1" dirty="0">
              <a:latin typeface="+mn-ea"/>
              <a:cs typeface="メイリオ" pitchFamily="50" charset="-128"/>
            </a:endParaRPr>
          </a:p>
        </p:txBody>
      </p:sp>
      <p:sp>
        <p:nvSpPr>
          <p:cNvPr id="15" name="下矢印 14"/>
          <p:cNvSpPr/>
          <p:nvPr/>
        </p:nvSpPr>
        <p:spPr bwMode="auto">
          <a:xfrm>
            <a:off x="1703512" y="1248159"/>
            <a:ext cx="547619" cy="36591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下矢印 16"/>
          <p:cNvSpPr/>
          <p:nvPr/>
        </p:nvSpPr>
        <p:spPr bwMode="auto">
          <a:xfrm>
            <a:off x="1703511" y="2101824"/>
            <a:ext cx="547619" cy="36591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73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z="1400" smtClean="0"/>
              <a:pPr/>
              <a:t>4</a:t>
            </a:fld>
            <a:endParaRPr lang="ja-JP" altLang="en-US" sz="1400" dirty="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232937"/>
            <a:ext cx="1548172" cy="997196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54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目的</a:t>
            </a:r>
            <a:endParaRPr lang="en-US" altLang="ja-JP" sz="54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" y="1129199"/>
            <a:ext cx="12191223" cy="707886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　</a:t>
            </a:r>
            <a:r>
              <a:rPr lang="en-US" altLang="ja-JP" sz="4000" b="1" dirty="0">
                <a:solidFill>
                  <a:schemeClr val="tx2">
                    <a:lumMod val="75000"/>
                  </a:schemeClr>
                </a:solidFill>
                <a:latin typeface="+mn-ea"/>
                <a:cs typeface="メイリオ" pitchFamily="50" charset="-128"/>
              </a:rPr>
              <a:t>1.</a:t>
            </a:r>
            <a:r>
              <a:rPr lang="ja-JP" altLang="en-US" sz="4000" b="1" dirty="0">
                <a:latin typeface="+mn-ea"/>
                <a:cs typeface="メイリオ" pitchFamily="50" charset="-128"/>
              </a:rPr>
              <a:t>会員基盤を維持・増強</a:t>
            </a:r>
            <a:endParaRPr lang="en-US" altLang="ja-JP" sz="4000" b="1" dirty="0">
              <a:latin typeface="+mn-ea"/>
              <a:cs typeface="メイリオ" pitchFamily="50" charset="-128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929907"/>
            <a:ext cx="12191223" cy="707886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　</a:t>
            </a:r>
            <a:r>
              <a:rPr lang="en-US" altLang="ja-JP" sz="4000" b="1" dirty="0">
                <a:solidFill>
                  <a:schemeClr val="tx2">
                    <a:lumMod val="75000"/>
                  </a:schemeClr>
                </a:solidFill>
                <a:latin typeface="+mn-ea"/>
                <a:cs typeface="メイリオ" pitchFamily="50" charset="-128"/>
              </a:rPr>
              <a:t>2.</a:t>
            </a:r>
            <a:r>
              <a:rPr lang="ja-JP" altLang="en-US" sz="3600" b="1" dirty="0">
                <a:latin typeface="+mn-ea"/>
                <a:cs typeface="メイリオ" pitchFamily="50" charset="-128"/>
              </a:rPr>
              <a:t>地元や外国の地域社会で</a:t>
            </a:r>
            <a:endParaRPr lang="en-US" altLang="ja-JP" sz="3600" b="1" dirty="0">
              <a:latin typeface="+mn-ea"/>
              <a:cs typeface="メイリオ" pitchFamily="50" charset="-128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436" y="2931143"/>
            <a:ext cx="10981220" cy="60170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3400" b="1" dirty="0">
                <a:latin typeface="+mn-ea"/>
                <a:cs typeface="メイリオ" pitchFamily="50" charset="-128"/>
              </a:rPr>
              <a:t>地域の実情に即したプロジェクトを実行し、成功させる</a:t>
            </a:r>
            <a:endParaRPr lang="en-US" altLang="ja-JP" sz="3400" b="1" dirty="0">
              <a:latin typeface="+mn-ea"/>
              <a:cs typeface="メイリオ" pitchFamily="50" charset="-128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" y="3620627"/>
            <a:ext cx="12191223" cy="1477328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　</a:t>
            </a:r>
            <a:r>
              <a:rPr lang="en-US" altLang="ja-JP" sz="4000" b="1" dirty="0">
                <a:solidFill>
                  <a:schemeClr val="tx2">
                    <a:lumMod val="75000"/>
                  </a:schemeClr>
                </a:solidFill>
                <a:latin typeface="+mn-ea"/>
                <a:cs typeface="メイリオ" pitchFamily="50" charset="-128"/>
              </a:rPr>
              <a:t>3.</a:t>
            </a:r>
            <a:r>
              <a:rPr lang="ja-JP" altLang="en-US" sz="4000" b="1" dirty="0">
                <a:latin typeface="+mn-ea"/>
                <a:cs typeface="メイリオ" pitchFamily="50" charset="-128"/>
              </a:rPr>
              <a:t>プログラムへの参加と</a:t>
            </a:r>
            <a:endParaRPr lang="en-US" altLang="ja-JP" sz="4000" b="1" dirty="0"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latin typeface="+mn-ea"/>
                <a:cs typeface="メイリオ" pitchFamily="50" charset="-128"/>
              </a:rPr>
              <a:t>　　　　　寄付金を通じ、ロータリー財団を支援</a:t>
            </a:r>
            <a:endParaRPr lang="en-US" altLang="ja-JP" sz="4000" b="1" dirty="0">
              <a:latin typeface="+mn-ea"/>
              <a:cs typeface="メイリオ" pitchFamily="50" charset="-128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" y="5059065"/>
            <a:ext cx="12191223" cy="162506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　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以上</a:t>
            </a:r>
            <a:r>
              <a:rPr lang="en-US" altLang="ja-JP" sz="4400" b="1" dirty="0">
                <a:latin typeface="+mn-ea"/>
                <a:cs typeface="メイリオ" pitchFamily="50" charset="-128"/>
              </a:rPr>
              <a:t>3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点について、</a:t>
            </a:r>
            <a:r>
              <a:rPr lang="en-US" altLang="ja-JP" sz="4400" b="1" dirty="0">
                <a:latin typeface="+mn-ea"/>
                <a:cs typeface="メイリオ" pitchFamily="50" charset="-128"/>
              </a:rPr>
              <a:t>RC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の次期指導者の能力を</a:t>
            </a:r>
          </a:p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　</a:t>
            </a:r>
            <a:r>
              <a:rPr lang="ja-JP" altLang="en-US" sz="4400" b="1" u="sng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育成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、</a:t>
            </a:r>
            <a:r>
              <a:rPr lang="ja-JP" altLang="en-US" sz="4400" b="1" u="sng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知識を持たせ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、</a:t>
            </a:r>
            <a:r>
              <a:rPr lang="ja-JP" altLang="en-US" sz="4400" b="1" u="sng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やる気を起こす</a:t>
            </a:r>
            <a:r>
              <a:rPr lang="ja-JP" altLang="en-US" sz="4400" b="1" dirty="0">
                <a:latin typeface="+mn-ea"/>
                <a:cs typeface="メイリオ" pitchFamily="50" charset="-128"/>
              </a:rPr>
              <a:t>。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10383116" y="-1778"/>
            <a:ext cx="1795729" cy="733313"/>
            <a:chOff x="10383116" y="-1778"/>
            <a:chExt cx="1795729" cy="733313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116" y="-1778"/>
              <a:ext cx="1795729" cy="67466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10811445" y="454536"/>
              <a:ext cx="708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D</a:t>
              </a:r>
              <a:r>
                <a:rPr lang="ja-JP" altLang="en-US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 </a:t>
              </a:r>
              <a:r>
                <a:rPr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2740</a:t>
              </a:r>
              <a:endParaRPr kumimoji="1" lang="ja-JP" altLang="en-US" sz="1200" b="1" dirty="0">
                <a:solidFill>
                  <a:srgbClr val="7191C2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sp>
        <p:nvSpPr>
          <p:cNvPr id="15" name="下矢印 14"/>
          <p:cNvSpPr/>
          <p:nvPr/>
        </p:nvSpPr>
        <p:spPr bwMode="auto">
          <a:xfrm>
            <a:off x="3143672" y="2561286"/>
            <a:ext cx="547619" cy="36591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34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z="1400" smtClean="0"/>
              <a:pPr/>
              <a:t>5</a:t>
            </a:fld>
            <a:endParaRPr lang="ja-JP" altLang="en-US" sz="1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0383116" y="-1778"/>
            <a:ext cx="1795729" cy="733313"/>
            <a:chOff x="10383116" y="-1778"/>
            <a:chExt cx="1795729" cy="733313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116" y="-1778"/>
              <a:ext cx="1795729" cy="67466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10811445" y="454536"/>
              <a:ext cx="708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D</a:t>
              </a:r>
              <a:r>
                <a:rPr lang="ja-JP" altLang="en-US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 </a:t>
              </a:r>
              <a:r>
                <a:rPr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2740</a:t>
              </a:r>
              <a:endParaRPr kumimoji="1" lang="ja-JP" altLang="en-US" sz="1200" b="1" dirty="0">
                <a:solidFill>
                  <a:srgbClr val="7191C2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sp>
        <p:nvSpPr>
          <p:cNvPr id="12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76120" cy="738664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solidFill>
                  <a:srgbClr val="6F8DBE"/>
                </a:solidFill>
                <a:latin typeface="+mn-ea"/>
                <a:cs typeface="メイリオ" pitchFamily="50" charset="-128"/>
              </a:rPr>
              <a:t>　</a:t>
            </a:r>
            <a:r>
              <a:rPr lang="en-US" altLang="ja-JP" sz="40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PETS</a:t>
            </a:r>
            <a:r>
              <a:rPr lang="ja-JP" altLang="en-US" sz="40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・地区研修協議会は</a:t>
            </a:r>
            <a:endParaRPr lang="en-US" altLang="ja-JP" sz="40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736160"/>
            <a:ext cx="5904656" cy="707886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latin typeface="+mn-ea"/>
                <a:cs typeface="メイリオ" pitchFamily="50" charset="-128"/>
              </a:rPr>
              <a:t>次期クラブ会長は参加が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08" y="2463436"/>
            <a:ext cx="11208568" cy="1477328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latin typeface="+mn-ea"/>
                <a:cs typeface="メイリオ" pitchFamily="50" charset="-128"/>
              </a:rPr>
              <a:t>出席しなければ、クラブ会長に就任できません</a:t>
            </a:r>
            <a:r>
              <a:rPr lang="en-US" altLang="ja-JP" sz="4000" b="1" dirty="0">
                <a:latin typeface="+mn-ea"/>
                <a:cs typeface="メイリオ" pitchFamily="50" charset="-128"/>
              </a:rPr>
              <a:t>‼</a:t>
            </a:r>
          </a:p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latin typeface="+mn-ea"/>
                <a:cs typeface="メイリオ" pitchFamily="50" charset="-128"/>
              </a:rPr>
              <a:t>　　　</a:t>
            </a:r>
            <a:r>
              <a:rPr lang="en-US" altLang="ja-JP" sz="4000" b="1" dirty="0">
                <a:latin typeface="+mn-ea"/>
                <a:cs typeface="メイリオ" pitchFamily="50" charset="-128"/>
              </a:rPr>
              <a:t>(</a:t>
            </a:r>
            <a:r>
              <a:rPr lang="ja-JP" altLang="en-US" sz="4000" b="1" dirty="0">
                <a:latin typeface="+mn-ea"/>
                <a:cs typeface="メイリオ" pitchFamily="50" charset="-128"/>
              </a:rPr>
              <a:t>補講を受けなければなりません</a:t>
            </a:r>
            <a:r>
              <a:rPr lang="en-US" altLang="ja-JP" sz="4000" b="1" dirty="0">
                <a:latin typeface="+mn-ea"/>
                <a:cs typeface="メイリオ" pitchFamily="50" charset="-128"/>
              </a:rPr>
              <a:t>)</a:t>
            </a: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4019210"/>
            <a:ext cx="11208568" cy="265919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8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ガバナーエレクトが国際協議会に</a:t>
            </a:r>
            <a:endParaRPr lang="en-US" altLang="ja-JP" sz="4800" b="1" dirty="0">
              <a:solidFill>
                <a:srgbClr val="FF0000"/>
              </a:solidFill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48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出席</a:t>
            </a:r>
            <a:r>
              <a:rPr lang="en-US" altLang="ja-JP" sz="48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(</a:t>
            </a:r>
            <a:r>
              <a:rPr lang="ja-JP" altLang="en-US" sz="48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補講も可</a:t>
            </a:r>
            <a:r>
              <a:rPr lang="en-US" altLang="ja-JP" sz="48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)</a:t>
            </a:r>
            <a:r>
              <a:rPr lang="ja-JP" altLang="en-US" sz="48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しないと</a:t>
            </a:r>
            <a:endParaRPr lang="en-US" altLang="ja-JP" sz="4800" b="1" dirty="0">
              <a:solidFill>
                <a:srgbClr val="FF0000"/>
              </a:solidFill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48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次年度ガバナーにはなれないのと同じ。</a:t>
            </a:r>
            <a:endParaRPr lang="en-US" altLang="ja-JP" sz="4800" b="1" dirty="0">
              <a:solidFill>
                <a:srgbClr val="FF0000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6" name="下矢印 15"/>
          <p:cNvSpPr/>
          <p:nvPr/>
        </p:nvSpPr>
        <p:spPr bwMode="auto">
          <a:xfrm>
            <a:off x="2819636" y="1534081"/>
            <a:ext cx="1224136" cy="85090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307" y="1602767"/>
            <a:ext cx="7272808" cy="738664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必須条件</a:t>
            </a:r>
            <a:r>
              <a:rPr lang="en-US" altLang="ja-JP" sz="40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(</a:t>
            </a:r>
            <a:r>
              <a:rPr lang="ja-JP" altLang="en-US" sz="40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義務づけられている</a:t>
            </a:r>
            <a:r>
              <a:rPr lang="en-US" altLang="ja-JP" sz="40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967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z="1400" smtClean="0"/>
              <a:pPr/>
              <a:t>6</a:t>
            </a:fld>
            <a:endParaRPr lang="ja-JP" altLang="en-US" sz="1400" dirty="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724292" cy="738664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solidFill>
                  <a:srgbClr val="6F8DBE"/>
                </a:solidFill>
                <a:latin typeface="+mn-ea"/>
                <a:cs typeface="メイリオ" pitchFamily="50" charset="-128"/>
              </a:rPr>
              <a:t>　</a:t>
            </a:r>
            <a:r>
              <a:rPr lang="ja-JP" altLang="en-US" sz="40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次年度にクラブを指導する皆さんは</a:t>
            </a:r>
            <a:endParaRPr lang="en-US" altLang="ja-JP" sz="40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0383116" y="-1778"/>
            <a:ext cx="1795729" cy="733313"/>
            <a:chOff x="10383116" y="-1778"/>
            <a:chExt cx="1795729" cy="733313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116" y="-1778"/>
              <a:ext cx="1795729" cy="67466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10811445" y="454536"/>
              <a:ext cx="708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D</a:t>
              </a:r>
              <a:r>
                <a:rPr lang="ja-JP" altLang="en-US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 </a:t>
              </a:r>
              <a:r>
                <a:rPr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2740</a:t>
              </a:r>
              <a:endParaRPr kumimoji="1" lang="ja-JP" altLang="en-US" sz="1200" b="1" dirty="0">
                <a:solidFill>
                  <a:srgbClr val="7191C2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sp>
        <p:nvSpPr>
          <p:cNvPr id="9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09" y="850592"/>
            <a:ext cx="10811445" cy="1477328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latin typeface="+mn-ea"/>
                <a:cs typeface="メイリオ" pitchFamily="50" charset="-128"/>
              </a:rPr>
              <a:t>ロータリーの基本、ならびに新年度の</a:t>
            </a:r>
            <a:r>
              <a:rPr lang="en-US" altLang="ja-JP" sz="4000" b="1" dirty="0">
                <a:latin typeface="+mn-ea"/>
                <a:cs typeface="メイリオ" pitchFamily="50" charset="-128"/>
              </a:rPr>
              <a:t>RI</a:t>
            </a:r>
            <a:r>
              <a:rPr lang="ja-JP" altLang="en-US" sz="4000" b="1" dirty="0">
                <a:latin typeface="+mn-ea"/>
                <a:cs typeface="メイリオ" pitchFamily="50" charset="-128"/>
              </a:rPr>
              <a:t>会長、</a:t>
            </a:r>
            <a:endParaRPr lang="en-US" altLang="ja-JP" sz="4000" b="1" dirty="0"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latin typeface="+mn-ea"/>
                <a:cs typeface="メイリオ" pitchFamily="50" charset="-128"/>
              </a:rPr>
              <a:t>地区ガバナーの方針をよく理解する事</a:t>
            </a:r>
            <a:endParaRPr lang="en-US" altLang="ja-JP" sz="4000" b="1" dirty="0">
              <a:latin typeface="+mn-ea"/>
              <a:cs typeface="メイリオ" pitchFamily="50" charset="-128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351" y="2728347"/>
            <a:ext cx="6636060" cy="707886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latin typeface="+mn-ea"/>
                <a:cs typeface="メイリオ" pitchFamily="50" charset="-128"/>
              </a:rPr>
              <a:t>それを各クラブへ持ち帰り</a:t>
            </a:r>
            <a:endParaRPr lang="en-US" altLang="ja-JP" sz="4000" b="1" dirty="0">
              <a:latin typeface="+mn-ea"/>
              <a:cs typeface="メイリオ" pitchFamily="50" charset="-128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297" y="3833544"/>
            <a:ext cx="7608168" cy="707886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latin typeface="+mn-ea"/>
                <a:cs typeface="メイリオ" pitchFamily="50" charset="-128"/>
              </a:rPr>
              <a:t>クラブ会員へ伝え、共有する事</a:t>
            </a:r>
            <a:endParaRPr lang="en-US" altLang="ja-JP" sz="4000" b="1" dirty="0">
              <a:latin typeface="+mn-ea"/>
              <a:cs typeface="メイリオ" pitchFamily="50" charset="-128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209" y="4923587"/>
            <a:ext cx="9912424" cy="707886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そしてクラブの活動に結びつけて行く事</a:t>
            </a:r>
            <a:r>
              <a:rPr lang="en-US" altLang="ja-JP" sz="40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‼</a:t>
            </a: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70" y="5696188"/>
            <a:ext cx="11905102" cy="701731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38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 </a:t>
            </a:r>
            <a:r>
              <a:rPr lang="ja-JP" altLang="en-US" sz="3800" b="1" dirty="0">
                <a:solidFill>
                  <a:srgbClr val="FF0000"/>
                </a:solidFill>
                <a:latin typeface="+mn-ea"/>
                <a:cs typeface="メイリオ" pitchFamily="50" charset="-128"/>
              </a:rPr>
              <a:t>本日の出席者の皆さん方は、その大切な橋渡し役です</a:t>
            </a:r>
            <a:endParaRPr lang="en-US" altLang="ja-JP" sz="3800" b="1" dirty="0">
              <a:solidFill>
                <a:srgbClr val="FF0000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4" name="下矢印 13"/>
          <p:cNvSpPr/>
          <p:nvPr/>
        </p:nvSpPr>
        <p:spPr bwMode="auto">
          <a:xfrm>
            <a:off x="5447928" y="2260674"/>
            <a:ext cx="900100" cy="50362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下矢印 14"/>
          <p:cNvSpPr/>
          <p:nvPr/>
        </p:nvSpPr>
        <p:spPr bwMode="auto">
          <a:xfrm>
            <a:off x="5447928" y="3373941"/>
            <a:ext cx="900100" cy="50362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下矢印 15"/>
          <p:cNvSpPr/>
          <p:nvPr/>
        </p:nvSpPr>
        <p:spPr bwMode="auto">
          <a:xfrm>
            <a:off x="5447928" y="4470121"/>
            <a:ext cx="900100" cy="50362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05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z="1400" smtClean="0"/>
              <a:pPr/>
              <a:t>7</a:t>
            </a:fld>
            <a:endParaRPr lang="ja-JP" altLang="en-US" sz="1400" dirty="0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724292" cy="707886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000" b="1" dirty="0">
                <a:solidFill>
                  <a:srgbClr val="6F8DBE"/>
                </a:solidFill>
                <a:latin typeface="+mn-ea"/>
                <a:cs typeface="メイリオ" pitchFamily="50" charset="-128"/>
              </a:rPr>
              <a:t>　</a:t>
            </a:r>
            <a:r>
              <a:rPr lang="ja-JP" altLang="en-US" sz="40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ロータリーでは</a:t>
            </a:r>
            <a:endParaRPr lang="en-US" altLang="ja-JP" sz="40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0383116" y="-1778"/>
            <a:ext cx="1795729" cy="733313"/>
            <a:chOff x="10383116" y="-1778"/>
            <a:chExt cx="1795729" cy="733313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116" y="-1778"/>
              <a:ext cx="1795729" cy="67466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10811445" y="454536"/>
              <a:ext cx="708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D</a:t>
              </a:r>
              <a:r>
                <a:rPr lang="ja-JP" altLang="en-US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 </a:t>
              </a:r>
              <a:r>
                <a:rPr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2740</a:t>
              </a:r>
              <a:endParaRPr kumimoji="1" lang="ja-JP" altLang="en-US" sz="1200" b="1" dirty="0">
                <a:solidFill>
                  <a:srgbClr val="7191C2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sp>
        <p:nvSpPr>
          <p:cNvPr id="10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331" y="808663"/>
            <a:ext cx="10693188" cy="4062651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全ての役員が基本的に毎年替わります。</a:t>
            </a:r>
            <a:endParaRPr lang="en-US" altLang="ja-JP" sz="44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人は毎年替わっても、</a:t>
            </a:r>
            <a:endParaRPr lang="en-US" altLang="ja-JP" sz="44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ロータリーの基本的な考え方は不変です。</a:t>
            </a:r>
            <a:endParaRPr lang="en-US" altLang="ja-JP" sz="44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活動の中には単年度ではなく、</a:t>
            </a:r>
            <a:endParaRPr lang="en-US" altLang="ja-JP" sz="44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何年もかけて完成するものもある。</a:t>
            </a:r>
            <a:endParaRPr lang="en-US" altLang="ja-JP" sz="44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2" name="下矢印 11"/>
          <p:cNvSpPr/>
          <p:nvPr/>
        </p:nvSpPr>
        <p:spPr bwMode="auto">
          <a:xfrm>
            <a:off x="5927870" y="4701721"/>
            <a:ext cx="972109" cy="61074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331" y="5232940"/>
            <a:ext cx="9061117" cy="162506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latin typeface="+mn-ea"/>
                <a:cs typeface="メイリオ" pitchFamily="50" charset="-128"/>
              </a:rPr>
              <a:t>いずれの活動も人から人へ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4400" b="1" dirty="0">
                <a:latin typeface="+mn-ea"/>
                <a:cs typeface="メイリオ" pitchFamily="50" charset="-128"/>
              </a:rPr>
              <a:t>手渡しでバトンタッチされてゆく。</a:t>
            </a:r>
            <a:endParaRPr lang="en-US" altLang="ja-JP" sz="4400" b="1" dirty="0"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08C7-2FE0-4945-9CBD-863E05F850D2}" type="slidenum">
              <a:rPr lang="ja-JP" altLang="en-US" sz="1400" smtClean="0"/>
              <a:pPr/>
              <a:t>8</a:t>
            </a:fld>
            <a:endParaRPr lang="ja-JP" altLang="en-US" sz="1400" dirty="0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2005033"/>
            <a:ext cx="9074320" cy="955646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5400" b="1" dirty="0">
                <a:latin typeface="+mn-ea"/>
                <a:cs typeface="メイリオ" pitchFamily="50" charset="-128"/>
              </a:rPr>
              <a:t>単なる研修会ではありません</a:t>
            </a:r>
            <a:endParaRPr lang="en-US" altLang="ja-JP" sz="5400" b="1" dirty="0">
              <a:latin typeface="+mn-ea"/>
              <a:cs typeface="メイリオ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0383116" y="-1778"/>
            <a:ext cx="1795729" cy="733313"/>
            <a:chOff x="10383116" y="-1778"/>
            <a:chExt cx="1795729" cy="733313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116" y="-1778"/>
              <a:ext cx="1795729" cy="674663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10811445" y="454536"/>
              <a:ext cx="708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D</a:t>
              </a:r>
              <a:r>
                <a:rPr lang="ja-JP" altLang="en-US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 </a:t>
              </a:r>
              <a:r>
                <a:rPr lang="en-US" altLang="ja-JP" sz="1200" b="1" dirty="0">
                  <a:solidFill>
                    <a:srgbClr val="7191C2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2740</a:t>
              </a:r>
              <a:endParaRPr kumimoji="1" lang="ja-JP" altLang="en-US" sz="1200" b="1" dirty="0">
                <a:solidFill>
                  <a:srgbClr val="7191C2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sp>
        <p:nvSpPr>
          <p:cNvPr id="10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12" y="3248980"/>
            <a:ext cx="10978813" cy="3028521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4100" b="1" u="sng" dirty="0">
                <a:solidFill>
                  <a:srgbClr val="0071BC"/>
                </a:solidFill>
                <a:uFill>
                  <a:solidFill>
                    <a:srgbClr val="FF0000"/>
                  </a:solidFill>
                </a:uFill>
                <a:latin typeface="+mn-ea"/>
                <a:cs typeface="メイリオ" pitchFamily="50" charset="-128"/>
              </a:rPr>
              <a:t>ロータリーの奉仕プロジェクト</a:t>
            </a:r>
            <a:r>
              <a:rPr lang="ja-JP" altLang="en-US" sz="41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について、</a:t>
            </a:r>
            <a:endParaRPr lang="en-US" altLang="ja-JP" sz="41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4100" b="1" u="sng" dirty="0">
                <a:solidFill>
                  <a:srgbClr val="0071BC"/>
                </a:solidFill>
                <a:uFill>
                  <a:solidFill>
                    <a:srgbClr val="FF0000"/>
                  </a:solidFill>
                </a:uFill>
                <a:latin typeface="+mn-ea"/>
                <a:cs typeface="メイリオ" pitchFamily="50" charset="-128"/>
              </a:rPr>
              <a:t>新しい考えを取り入れながら、</a:t>
            </a:r>
            <a:endParaRPr lang="en-US" altLang="ja-JP" sz="4100" b="1" u="sng" dirty="0">
              <a:solidFill>
                <a:srgbClr val="0071BC"/>
              </a:solidFill>
              <a:uFill>
                <a:solidFill>
                  <a:srgbClr val="FF0000"/>
                </a:solidFill>
              </a:uFill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4100" b="1" u="sng" dirty="0">
                <a:solidFill>
                  <a:srgbClr val="0071BC"/>
                </a:solidFill>
                <a:uFill>
                  <a:solidFill>
                    <a:srgbClr val="FF0000"/>
                  </a:solidFill>
                </a:uFill>
                <a:latin typeface="+mn-ea"/>
                <a:cs typeface="メイリオ" pitchFamily="50" charset="-128"/>
              </a:rPr>
              <a:t>永遠に続く継続性を持たせるために行われる、</a:t>
            </a:r>
            <a:endParaRPr lang="en-US" altLang="ja-JP" sz="4100" b="1" u="sng" dirty="0">
              <a:solidFill>
                <a:srgbClr val="0071BC"/>
              </a:solidFill>
              <a:uFill>
                <a:solidFill>
                  <a:srgbClr val="FF0000"/>
                </a:solidFill>
              </a:uFill>
              <a:latin typeface="+mn-ea"/>
              <a:cs typeface="メイリオ" pitchFamily="50" charset="-128"/>
            </a:endParaRPr>
          </a:p>
          <a:p>
            <a:pPr lvl="0" algn="just">
              <a:lnSpc>
                <a:spcPct val="120000"/>
              </a:lnSpc>
            </a:pPr>
            <a:r>
              <a:rPr lang="ja-JP" altLang="en-US" sz="4100" b="1" u="sng" dirty="0">
                <a:solidFill>
                  <a:srgbClr val="0071BC"/>
                </a:solidFill>
                <a:uFill>
                  <a:solidFill>
                    <a:srgbClr val="FF0000"/>
                  </a:solidFill>
                </a:uFill>
                <a:latin typeface="+mn-ea"/>
                <a:cs typeface="メイリオ" pitchFamily="50" charset="-128"/>
              </a:rPr>
              <a:t>重要な研修会です</a:t>
            </a:r>
            <a:r>
              <a:rPr lang="ja-JP" altLang="en-US" sz="41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。</a:t>
            </a:r>
            <a:endParaRPr lang="en-US" altLang="ja-JP" sz="41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0AAE9A5A-F035-414C-9F9E-A22804BB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730" y="884462"/>
            <a:ext cx="5885867" cy="997196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ja-JP" altLang="en-US" sz="5400" b="1" u="sng" dirty="0">
                <a:solidFill>
                  <a:srgbClr val="0071BC"/>
                </a:solidFill>
                <a:uFill>
                  <a:solidFill>
                    <a:srgbClr val="FF0000"/>
                  </a:solidFill>
                </a:uFill>
                <a:latin typeface="+mn-ea"/>
                <a:cs typeface="メイリオ" pitchFamily="50" charset="-128"/>
              </a:rPr>
              <a:t>地区研修協議会</a:t>
            </a:r>
            <a:r>
              <a:rPr lang="ja-JP" altLang="en-US" sz="5400" b="1" dirty="0">
                <a:latin typeface="+mn-ea"/>
                <a:cs typeface="メイリオ" pitchFamily="50" charset="-128"/>
              </a:rPr>
              <a:t>は</a:t>
            </a:r>
            <a:r>
              <a:rPr lang="ja-JP" altLang="en-US" sz="5400" b="1" dirty="0">
                <a:solidFill>
                  <a:srgbClr val="0071BC"/>
                </a:solidFill>
                <a:latin typeface="+mn-ea"/>
                <a:cs typeface="メイリオ" pitchFamily="50" charset="-128"/>
              </a:rPr>
              <a:t>　</a:t>
            </a:r>
            <a:endParaRPr lang="en-US" altLang="ja-JP" sz="5400" b="1" dirty="0">
              <a:solidFill>
                <a:srgbClr val="0071BC"/>
              </a:solidFill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33186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design-2022-wide">
  <a:themeElements>
    <a:clrScheme name="presentation-design-2022">
      <a:dk1>
        <a:srgbClr val="333333"/>
      </a:dk1>
      <a:lt1>
        <a:srgbClr val="FFFFFF"/>
      </a:lt1>
      <a:dk2>
        <a:srgbClr val="0071BC"/>
      </a:dk2>
      <a:lt2>
        <a:srgbClr val="E2F1FA"/>
      </a:lt2>
      <a:accent1>
        <a:srgbClr val="00215D"/>
      </a:accent1>
      <a:accent2>
        <a:srgbClr val="0071BC"/>
      </a:accent2>
      <a:accent3>
        <a:srgbClr val="FF5050"/>
      </a:accent3>
      <a:accent4>
        <a:srgbClr val="FF8F86"/>
      </a:accent4>
      <a:accent5>
        <a:srgbClr val="E7E7EA"/>
      </a:accent5>
      <a:accent6>
        <a:srgbClr val="B5B5B8"/>
      </a:accent6>
      <a:hlink>
        <a:srgbClr val="0071BC"/>
      </a:hlink>
      <a:folHlink>
        <a:srgbClr val="00215D"/>
      </a:folHlink>
    </a:clrScheme>
    <a:fontScheme name="PowerPoint Design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>
          <a:solidFill>
            <a:schemeClr val="tx1"/>
          </a:solidFill>
        </a:ln>
        <a:effectLst/>
      </a:spPr>
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kumimoji="1" sz="1600" dirty="0" smtClean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design-template-wide-2022-03</Template>
  <TotalTime>0</TotalTime>
  <Words>742</Words>
  <Application>Microsoft Office PowerPoint</Application>
  <PresentationFormat>ワイド画面</PresentationFormat>
  <Paragraphs>128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BIZ UDPゴシック</vt:lpstr>
      <vt:lpstr>HGSｺﾞｼｯｸE</vt:lpstr>
      <vt:lpstr>メイリオ</vt:lpstr>
      <vt:lpstr>Arial</vt:lpstr>
      <vt:lpstr>Calibri</vt:lpstr>
      <vt:lpstr>presentation-design-2022-wide</vt:lpstr>
      <vt:lpstr>地区研修協議会</vt:lpstr>
      <vt:lpstr>PowerPoint プレゼンテーション</vt:lpstr>
      <vt:lpstr> 地区研修協議会 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ご清聴ありがとうございました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2022-07-06T06:22:47Z</dcterms:created>
  <dcterms:modified xsi:type="dcterms:W3CDTF">2023-04-22T00:32:29Z</dcterms:modified>
</cp:coreProperties>
</file>